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c8d1999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c8d1999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c8d199916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c8d199916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7c8d199916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7c8d199916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c8d199916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7c8d199916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7c8d199916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7c8d199916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c8d199916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7c8d199916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7c8d199916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7c8d199916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7c8d199916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7c8d199916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7c8d199916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7c8d199916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7c8d199916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7c8d199916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c8d19991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7c8d19991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c8d19991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7c8d19991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7c8d19991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7c8d19991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7c8d19991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7c8d19991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7c8d19991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7c8d19991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This is what life would look like if you all just listen to Mari and restart your PCs every week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What have we learnt from this: ai is dark background, and lots of dark blue and purple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c8d199916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7c8d199916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7c8d19991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7c8d19991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c8d199916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7c8d199916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c8d19991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c8d19991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Relationship Id="rId6" Type="http://schemas.openxmlformats.org/officeDocument/2006/relationships/image" Target="../media/image12.png"/><Relationship Id="rId7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18.png"/><Relationship Id="rId13" Type="http://schemas.openxmlformats.org/officeDocument/2006/relationships/image" Target="../media/image16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5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257950" y="0"/>
            <a:ext cx="243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50" y="0"/>
            <a:ext cx="4631851" cy="373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0975" y="0"/>
            <a:ext cx="6523024" cy="321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64675"/>
            <a:ext cx="5321352" cy="437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6465" y="955975"/>
            <a:ext cx="7407533" cy="41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8200" y="499000"/>
            <a:ext cx="7412186" cy="416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/>
        </p:nvSpPr>
        <p:spPr>
          <a:xfrm>
            <a:off x="148650" y="182575"/>
            <a:ext cx="826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2.2 </a:t>
            </a:r>
            <a:r>
              <a:rPr lang="en-GB" sz="1800">
                <a:solidFill>
                  <a:schemeClr val="lt2"/>
                </a:solidFill>
              </a:rPr>
              <a:t>Pre-training - Teach the LLM how to speak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-GB" sz="1800">
                <a:solidFill>
                  <a:schemeClr val="lt2"/>
                </a:solidFill>
              </a:rPr>
              <a:t>create an autocomplete with factual knowledge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/>
        </p:nvSpPr>
        <p:spPr>
          <a:xfrm>
            <a:off x="148650" y="182575"/>
            <a:ext cx="464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2. Common steps of training a basic LLM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694925" y="693225"/>
            <a:ext cx="243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Post-training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/>
        </p:nvSpPr>
        <p:spPr>
          <a:xfrm>
            <a:off x="1951250" y="915225"/>
            <a:ext cx="57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Generating useful outputs from a trained LLM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/>
        </p:nvSpPr>
        <p:spPr>
          <a:xfrm>
            <a:off x="148650" y="182575"/>
            <a:ext cx="52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3. Generating useful outputs from a trained LLM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36" name="Google Shape;136;p25"/>
          <p:cNvSpPr txBox="1"/>
          <p:nvPr/>
        </p:nvSpPr>
        <p:spPr>
          <a:xfrm>
            <a:off x="694925" y="693225"/>
            <a:ext cx="243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/>
        </p:nvSpPr>
        <p:spPr>
          <a:xfrm>
            <a:off x="1951250" y="915225"/>
            <a:ext cx="57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Let’s build an LLM from scratch!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/>
        </p:nvSpPr>
        <p:spPr>
          <a:xfrm>
            <a:off x="148650" y="182575"/>
            <a:ext cx="52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4. </a:t>
            </a: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47" name="Google Shape;147;p27"/>
          <p:cNvSpPr txBox="1"/>
          <p:nvPr/>
        </p:nvSpPr>
        <p:spPr>
          <a:xfrm>
            <a:off x="694925" y="693225"/>
            <a:ext cx="3015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Tokenization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Pre-training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Post-training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Generating responses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/>
        </p:nvSpPr>
        <p:spPr>
          <a:xfrm>
            <a:off x="1951250" y="915225"/>
            <a:ext cx="57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Common pitfalls of using LLMs</a:t>
            </a:r>
            <a:endParaRPr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/>
        </p:nvSpPr>
        <p:spPr>
          <a:xfrm>
            <a:off x="148650" y="182575"/>
            <a:ext cx="52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5. </a:t>
            </a: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58" name="Google Shape;158;p29"/>
          <p:cNvSpPr txBox="1"/>
          <p:nvPr/>
        </p:nvSpPr>
        <p:spPr>
          <a:xfrm>
            <a:off x="694925" y="693225"/>
            <a:ext cx="827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Which of these should LLMs be Good vs Not Good at?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/>
        </p:nvSpPr>
        <p:spPr>
          <a:xfrm>
            <a:off x="1951250" y="915225"/>
            <a:ext cx="571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Summary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/>
        </p:nvSpPr>
        <p:spPr>
          <a:xfrm>
            <a:off x="2630600" y="1037600"/>
            <a:ext cx="243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1609475" y="746450"/>
            <a:ext cx="6422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What will you learn?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What is AI and where do LLMs fit in the AI landscape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Basic intuition of LLMs work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Common pitfalls of using LLMs and why they happen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3">
            <a:alphaModFix/>
          </a:blip>
          <a:srcRect b="13547" l="0" r="0" t="0"/>
          <a:stretch/>
        </p:blipFill>
        <p:spPr>
          <a:xfrm>
            <a:off x="107325" y="396475"/>
            <a:ext cx="4667526" cy="353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875" y="1065675"/>
            <a:ext cx="4338126" cy="22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1951250" y="915225"/>
            <a:ext cx="6358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lphaLcPeriod"/>
            </a:pPr>
            <a:r>
              <a:rPr lang="en-GB" sz="1800">
                <a:solidFill>
                  <a:schemeClr val="lt2"/>
                </a:solidFill>
              </a:rPr>
              <a:t>Teach the LLM w</a:t>
            </a:r>
            <a:r>
              <a:rPr lang="en-GB" sz="1800">
                <a:solidFill>
                  <a:schemeClr val="lt2"/>
                </a:solidFill>
              </a:rPr>
              <a:t>hat a word/text is?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lphaLcPeriod"/>
            </a:pPr>
            <a:r>
              <a:rPr lang="en-GB" sz="1800">
                <a:solidFill>
                  <a:schemeClr val="lt2"/>
                </a:solidFill>
              </a:rPr>
              <a:t>Teach the LLM how to speak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lphaLcPeriod"/>
            </a:pPr>
            <a:r>
              <a:rPr lang="en-GB" sz="1800">
                <a:solidFill>
                  <a:schemeClr val="lt2"/>
                </a:solidFill>
              </a:rPr>
              <a:t>Teach the LLM how to answer questions and think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0975" y="79175"/>
            <a:ext cx="5669149" cy="49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8538" y="188925"/>
            <a:ext cx="60806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525" y="274450"/>
            <a:ext cx="6761975" cy="40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 b="6364" l="4959" r="1284" t="6329"/>
          <a:stretch/>
        </p:blipFill>
        <p:spPr>
          <a:xfrm>
            <a:off x="1264225" y="318950"/>
            <a:ext cx="1394325" cy="10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5">
            <a:alphaModFix/>
          </a:blip>
          <a:srcRect b="5846" l="3295" r="1719" t="2662"/>
          <a:stretch/>
        </p:blipFill>
        <p:spPr>
          <a:xfrm>
            <a:off x="395225" y="1405175"/>
            <a:ext cx="1703049" cy="9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6">
            <a:alphaModFix/>
          </a:blip>
          <a:srcRect b="6766" l="9710" r="8690" t="6042"/>
          <a:stretch/>
        </p:blipFill>
        <p:spPr>
          <a:xfrm>
            <a:off x="7211250" y="1465925"/>
            <a:ext cx="1293276" cy="10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5" y="3381313"/>
            <a:ext cx="1737524" cy="7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8">
            <a:alphaModFix/>
          </a:blip>
          <a:srcRect b="6326" l="7761" r="5031" t="11826"/>
          <a:stretch/>
        </p:blipFill>
        <p:spPr>
          <a:xfrm>
            <a:off x="-1023" y="2419675"/>
            <a:ext cx="2192835" cy="80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 title="Screenshot 2025-09-05 at 16.25.51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01098" y="390829"/>
            <a:ext cx="1293275" cy="1075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65226" y="3658600"/>
            <a:ext cx="1955323" cy="116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56475" y="3902850"/>
            <a:ext cx="1656989" cy="103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12">
            <a:alphaModFix/>
          </a:blip>
          <a:srcRect b="13602" l="7472" r="3780" t="2589"/>
          <a:stretch/>
        </p:blipFill>
        <p:spPr>
          <a:xfrm>
            <a:off x="3560603" y="4107725"/>
            <a:ext cx="2022798" cy="10751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5999025" y="2054175"/>
            <a:ext cx="352200" cy="704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72839" y="3283275"/>
            <a:ext cx="1703050" cy="1483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1951250" y="915225"/>
            <a:ext cx="5717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LLM model architecture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148650" y="182575"/>
            <a:ext cx="464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1. </a:t>
            </a:r>
            <a:r>
              <a:rPr lang="en-GB" sz="1800">
                <a:solidFill>
                  <a:schemeClr val="lt2"/>
                </a:solidFill>
              </a:rPr>
              <a:t>LLM model </a:t>
            </a:r>
            <a:r>
              <a:rPr lang="en-GB" sz="1800">
                <a:solidFill>
                  <a:schemeClr val="lt2"/>
                </a:solidFill>
              </a:rPr>
              <a:t>architecture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2630600" y="1037600"/>
            <a:ext cx="243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a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/>
        </p:nvSpPr>
        <p:spPr>
          <a:xfrm>
            <a:off x="1951250" y="915225"/>
            <a:ext cx="57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Common steps of training a basic LLM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/>
        </p:nvSpPr>
        <p:spPr>
          <a:xfrm>
            <a:off x="148650" y="182575"/>
            <a:ext cx="781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2.1 Training: </a:t>
            </a:r>
            <a:r>
              <a:rPr lang="en-GB" sz="1800">
                <a:solidFill>
                  <a:schemeClr val="lt2"/>
                </a:solidFill>
              </a:rPr>
              <a:t>Tokenization - Teach the LLM what a word/text is?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694925" y="693225"/>
            <a:ext cx="567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